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60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0" r:id="rId15"/>
    <p:sldId id="268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422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DD399-3BCA-4516-93DE-BA089DD63547}" type="datetimeFigureOut">
              <a:rPr lang="ru-RU" smtClean="0"/>
              <a:t>11.06.2022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3B22282-0393-4FD3-B689-1EA3FC859207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DD399-3BCA-4516-93DE-BA089DD63547}" type="datetimeFigureOut">
              <a:rPr lang="ru-RU" smtClean="0"/>
              <a:t>11.06.2022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22282-0393-4FD3-B689-1EA3FC85920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DD399-3BCA-4516-93DE-BA089DD63547}" type="datetimeFigureOut">
              <a:rPr lang="ru-RU" smtClean="0"/>
              <a:t>11.06.2022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22282-0393-4FD3-B689-1EA3FC85920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DD399-3BCA-4516-93DE-BA089DD63547}" type="datetimeFigureOut">
              <a:rPr lang="ru-RU" smtClean="0"/>
              <a:t>11.06.2022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22282-0393-4FD3-B689-1EA3FC85920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DD399-3BCA-4516-93DE-BA089DD63547}" type="datetimeFigureOut">
              <a:rPr lang="ru-RU" smtClean="0"/>
              <a:t>11.06.2022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22282-0393-4FD3-B689-1EA3FC859207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DD399-3BCA-4516-93DE-BA089DD63547}" type="datetimeFigureOut">
              <a:rPr lang="ru-RU" smtClean="0"/>
              <a:t>11.06.2022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22282-0393-4FD3-B689-1EA3FC859207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DD399-3BCA-4516-93DE-BA089DD63547}" type="datetimeFigureOut">
              <a:rPr lang="ru-RU" smtClean="0"/>
              <a:t>11.06.2022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22282-0393-4FD3-B689-1EA3FC859207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DD399-3BCA-4516-93DE-BA089DD63547}" type="datetimeFigureOut">
              <a:rPr lang="ru-RU" smtClean="0"/>
              <a:t>11.06.2022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22282-0393-4FD3-B689-1EA3FC85920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DD399-3BCA-4516-93DE-BA089DD63547}" type="datetimeFigureOut">
              <a:rPr lang="ru-RU" smtClean="0"/>
              <a:t>11.06.2022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22282-0393-4FD3-B689-1EA3FC85920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DD399-3BCA-4516-93DE-BA089DD63547}" type="datetimeFigureOut">
              <a:rPr lang="ru-RU" smtClean="0"/>
              <a:t>11.06.2022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22282-0393-4FD3-B689-1EA3FC85920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DD399-3BCA-4516-93DE-BA089DD63547}" type="datetimeFigureOut">
              <a:rPr lang="ru-RU" smtClean="0"/>
              <a:t>11.06.2022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22282-0393-4FD3-B689-1EA3FC85920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E43DD399-3BCA-4516-93DE-BA089DD63547}" type="datetimeFigureOut">
              <a:rPr lang="ru-RU" smtClean="0"/>
              <a:t>11.06.2022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13B22282-0393-4FD3-B689-1EA3FC859207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836712"/>
            <a:ext cx="7772400" cy="2664296"/>
          </a:xfrm>
        </p:spPr>
        <p:txBody>
          <a:bodyPr/>
          <a:lstStyle/>
          <a:p>
            <a:r>
              <a:rPr lang="ru-RU" sz="4400" dirty="0" smtClean="0"/>
              <a:t>Практики формирования математической грамотности в урочной деятельности</a:t>
            </a:r>
            <a:endParaRPr lang="ru-RU" sz="4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27784" y="3789040"/>
            <a:ext cx="6400800" cy="1219200"/>
          </a:xfrm>
        </p:spPr>
        <p:txBody>
          <a:bodyPr>
            <a:normAutofit fontScale="85000" lnSpcReduction="20000"/>
          </a:bodyPr>
          <a:lstStyle/>
          <a:p>
            <a:pPr algn="r"/>
            <a:r>
              <a:rPr lang="ru-RU" dirty="0" smtClean="0"/>
              <a:t>Учитель начальных классов </a:t>
            </a:r>
          </a:p>
          <a:p>
            <a:pPr algn="r"/>
            <a:r>
              <a:rPr lang="ru-RU" dirty="0" smtClean="0"/>
              <a:t>МБОУ «Гудермесская СШ №12 </a:t>
            </a:r>
            <a:r>
              <a:rPr lang="ru-RU" dirty="0" err="1" smtClean="0"/>
              <a:t>им.А.А.Кадырова</a:t>
            </a:r>
            <a:r>
              <a:rPr lang="ru-RU" dirty="0" smtClean="0"/>
              <a:t>»</a:t>
            </a:r>
            <a:endParaRPr lang="ru-RU" dirty="0" smtClean="0"/>
          </a:p>
          <a:p>
            <a:pPr algn="r"/>
            <a:r>
              <a:rPr lang="ru-RU" dirty="0" err="1" smtClean="0"/>
              <a:t>Додуева</a:t>
            </a:r>
            <a:r>
              <a:rPr lang="ru-RU" dirty="0" smtClean="0"/>
              <a:t> </a:t>
            </a:r>
            <a:r>
              <a:rPr lang="ru-RU" dirty="0" err="1" smtClean="0"/>
              <a:t>Тоита</a:t>
            </a:r>
            <a:r>
              <a:rPr lang="ru-RU" dirty="0" smtClean="0"/>
              <a:t> </a:t>
            </a:r>
            <a:r>
              <a:rPr lang="ru-RU" dirty="0" err="1" smtClean="0"/>
              <a:t>Абусупьяновна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2646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01472389"/>
              </p:ext>
            </p:extLst>
          </p:nvPr>
        </p:nvGraphicFramePr>
        <p:xfrm>
          <a:off x="311019" y="978987"/>
          <a:ext cx="3972949" cy="1261872"/>
        </p:xfrm>
        <a:graphic>
          <a:graphicData uri="http://schemas.openxmlformats.org/drawingml/2006/table">
            <a:tbl>
              <a:tblPr firstRow="1" firstCol="1" bandRow="1"/>
              <a:tblGrid>
                <a:gridCol w="11646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08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538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181818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5+8      </a:t>
                      </a:r>
                      <a:endParaRPr lang="ru-RU" sz="1200" dirty="0" smtClean="0">
                        <a:solidFill>
                          <a:srgbClr val="181818"/>
                        </a:solidFill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181818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         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181818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10-5</a:t>
                      </a:r>
                      <a:r>
                        <a:rPr lang="ru-RU" sz="1200" dirty="0">
                          <a:solidFill>
                            <a:srgbClr val="181818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       </a:t>
                      </a:r>
                      <a:endParaRPr lang="ru-RU" sz="1200" dirty="0" smtClean="0">
                        <a:solidFill>
                          <a:srgbClr val="181818"/>
                        </a:solidFill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181818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        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181818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7+4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181818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К пяти прибавить восемь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181818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Уменьшаемое десять, вычитаемое 5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181818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Сумма чисел семи и четырёх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181818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Десять уменьшить на пять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181818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Четыре плюс семь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181818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23528" y="332656"/>
            <a:ext cx="3888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Соотнесение знаковой и словесной </a:t>
            </a:r>
            <a:r>
              <a:rPr lang="ru-RU" b="1" dirty="0" smtClean="0"/>
              <a:t>формулировки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570714" y="471155"/>
            <a:ext cx="1778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u="sng" dirty="0" smtClean="0">
                <a:solidFill>
                  <a:srgbClr val="000000"/>
                </a:solidFill>
                <a:effectLst/>
                <a:ea typeface="Times New Roman"/>
              </a:rPr>
              <a:t>"Переводчик"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004048" y="978987"/>
            <a:ext cx="3672408" cy="39149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79705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Arial"/>
              </a:rPr>
              <a:t>Прочитайте и запишите их с помощью цифр и знаков действий. Найдите их значения.</a:t>
            </a:r>
            <a:endParaRPr lang="ru-RU" sz="1600" dirty="0" smtClean="0">
              <a:effectLst/>
              <a:latin typeface="Calibri"/>
              <a:ea typeface="Calibri"/>
              <a:cs typeface="Arial"/>
            </a:endParaRPr>
          </a:p>
          <a:p>
            <a:pPr indent="179705">
              <a:lnSpc>
                <a:spcPct val="115000"/>
              </a:lnSpc>
              <a:spcAft>
                <a:spcPts val="0"/>
              </a:spcAft>
            </a:pPr>
            <a:r>
              <a:rPr lang="ru-RU" i="1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Arial"/>
              </a:rPr>
              <a:t>К четырём прибавить два, а затем из суммы вычесть три.</a:t>
            </a:r>
            <a:endParaRPr lang="ru-RU" sz="1600" dirty="0" smtClean="0">
              <a:effectLst/>
              <a:latin typeface="Calibri"/>
              <a:ea typeface="Calibri"/>
              <a:cs typeface="Arial"/>
            </a:endParaRPr>
          </a:p>
          <a:p>
            <a:pPr indent="179705">
              <a:lnSpc>
                <a:spcPct val="115000"/>
              </a:lnSpc>
              <a:spcAft>
                <a:spcPts val="0"/>
              </a:spcAft>
            </a:pPr>
            <a:r>
              <a:rPr lang="ru-RU" i="1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Arial"/>
              </a:rPr>
              <a:t>К девяти прибавить один, а затем из суммы вычесть два.</a:t>
            </a:r>
            <a:endParaRPr lang="ru-RU" sz="1600" dirty="0" smtClean="0">
              <a:effectLst/>
              <a:latin typeface="Calibri"/>
              <a:ea typeface="Calibri"/>
              <a:cs typeface="Arial"/>
            </a:endParaRPr>
          </a:p>
          <a:p>
            <a:pPr indent="179705">
              <a:lnSpc>
                <a:spcPct val="115000"/>
              </a:lnSpc>
              <a:spcAft>
                <a:spcPts val="0"/>
              </a:spcAft>
            </a:pPr>
            <a:r>
              <a:rPr lang="ru-RU" i="1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Arial"/>
              </a:rPr>
              <a:t>Из семи вычесть четыре, а затем к разности прибавить четыре.</a:t>
            </a:r>
            <a:endParaRPr lang="ru-RU" sz="1600" dirty="0" smtClean="0">
              <a:effectLst/>
              <a:latin typeface="Calibri"/>
              <a:ea typeface="Calibri"/>
              <a:cs typeface="Arial"/>
            </a:endParaRPr>
          </a:p>
          <a:p>
            <a:pPr indent="179705">
              <a:lnSpc>
                <a:spcPct val="115000"/>
              </a:lnSpc>
              <a:spcAft>
                <a:spcPts val="0"/>
              </a:spcAft>
            </a:pPr>
            <a:r>
              <a:rPr lang="ru-RU" i="1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Arial"/>
              </a:rPr>
              <a:t>Из шести вычесть три, а затем к разности прибавить шесть.</a:t>
            </a:r>
            <a:endParaRPr lang="ru-RU" sz="1600" dirty="0">
              <a:effectLst/>
              <a:latin typeface="Calibri"/>
              <a:ea typeface="Calibri"/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5576" y="2385754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181818"/>
                </a:solidFill>
                <a:effectLst/>
                <a:latin typeface="Times New Roman"/>
                <a:ea typeface="Times New Roman"/>
              </a:rPr>
              <a:t>«Верно - неверно»</a:t>
            </a:r>
            <a:endParaRPr lang="ru-RU" dirty="0"/>
          </a:p>
        </p:txBody>
      </p:sp>
      <p:pic>
        <p:nvPicPr>
          <p:cNvPr id="10" name="Рисунок 9" descr="C:\Users\ксю\Desktop\img10 (1)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490" y="2936446"/>
            <a:ext cx="4366525" cy="330086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5032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7544" y="332656"/>
            <a:ext cx="2520280" cy="410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79705" algn="ctr">
              <a:lnSpc>
                <a:spcPct val="115000"/>
              </a:lnSpc>
              <a:spcAft>
                <a:spcPts val="1000"/>
              </a:spcAft>
            </a:pPr>
            <a:r>
              <a:rPr lang="ru-RU" b="1" u="sng" dirty="0" smtClean="0">
                <a:effectLst/>
                <a:ea typeface="Times New Roman"/>
                <a:cs typeface="Arial"/>
              </a:rPr>
              <a:t>«Найди ошибку»</a:t>
            </a:r>
            <a:endParaRPr lang="ru-RU" sz="1600" dirty="0">
              <a:effectLst/>
              <a:ea typeface="Calibri"/>
              <a:cs typeface="Arial"/>
            </a:endParaRPr>
          </a:p>
        </p:txBody>
      </p:sp>
      <p:pic>
        <p:nvPicPr>
          <p:cNvPr id="5" name="Рисунок 4" descr="C:\Users\ксю\Desktop\img6 (1)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88928"/>
            <a:ext cx="3590925" cy="269557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4932040" y="476672"/>
            <a:ext cx="3384376" cy="72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79705" algn="ctr">
              <a:lnSpc>
                <a:spcPct val="115000"/>
              </a:lnSpc>
              <a:spcAft>
                <a:spcPts val="0"/>
              </a:spcAft>
            </a:pPr>
            <a:r>
              <a:rPr lang="ru-RU" b="1" u="sng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Arial"/>
              </a:rPr>
              <a:t>«Терминологическая викторина»</a:t>
            </a:r>
            <a:endParaRPr lang="ru-RU" sz="1600" dirty="0">
              <a:effectLst/>
              <a:latin typeface="Calibri"/>
              <a:ea typeface="Calibri"/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88024" y="1412776"/>
            <a:ext cx="4104456" cy="2959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79705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Arial"/>
              </a:rPr>
              <a:t>1. Ребус: в букве О число 7. (восемь)</a:t>
            </a:r>
            <a:endParaRPr lang="ru-RU" sz="1600" dirty="0" smtClean="0">
              <a:effectLst/>
              <a:latin typeface="Calibri"/>
              <a:ea typeface="Calibri"/>
              <a:cs typeface="Arial"/>
            </a:endParaRPr>
          </a:p>
          <a:p>
            <a:pPr indent="179705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181818"/>
                </a:solidFill>
                <a:effectLst/>
                <a:latin typeface="Times New Roman"/>
                <a:ea typeface="Times New Roman"/>
                <a:cs typeface="Arial"/>
              </a:rPr>
              <a:t>2.Результат вычитания.(разность)</a:t>
            </a:r>
            <a:endParaRPr lang="ru-RU" sz="1600" dirty="0" smtClean="0">
              <a:effectLst/>
              <a:latin typeface="Calibri"/>
              <a:ea typeface="Calibri"/>
              <a:cs typeface="Arial"/>
            </a:endParaRPr>
          </a:p>
          <a:p>
            <a:pPr indent="179705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Arial"/>
              </a:rPr>
              <a:t>3. Прямоугольник, у которого все стороны равны. (квадрат)</a:t>
            </a:r>
            <a:endParaRPr lang="ru-RU" sz="1600" dirty="0" smtClean="0">
              <a:effectLst/>
              <a:latin typeface="Calibri"/>
              <a:ea typeface="Calibri"/>
              <a:cs typeface="Arial"/>
            </a:endParaRPr>
          </a:p>
          <a:p>
            <a:pPr indent="179705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Arial"/>
              </a:rPr>
              <a:t>4. В треугольнике их 3. (углы)</a:t>
            </a:r>
            <a:endParaRPr lang="ru-RU" sz="1600" dirty="0" smtClean="0">
              <a:effectLst/>
              <a:latin typeface="Calibri"/>
              <a:ea typeface="Calibri"/>
              <a:cs typeface="Arial"/>
            </a:endParaRPr>
          </a:p>
          <a:p>
            <a:pPr indent="179705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Arial"/>
              </a:rPr>
              <a:t>5. Инструмент школьника для измерения длины. (линейка)</a:t>
            </a:r>
            <a:endParaRPr lang="ru-RU" sz="1600" dirty="0" smtClean="0">
              <a:effectLst/>
              <a:latin typeface="Calibri"/>
              <a:ea typeface="Calibri"/>
              <a:cs typeface="Arial"/>
            </a:endParaRPr>
          </a:p>
          <a:p>
            <a:pPr indent="179705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Arial"/>
              </a:rPr>
              <a:t>6. Форма Солнца, часов …. (круг)</a:t>
            </a:r>
            <a:endParaRPr lang="ru-RU" sz="1600" dirty="0" smtClean="0">
              <a:effectLst/>
              <a:latin typeface="Calibri"/>
              <a:ea typeface="Calibri"/>
              <a:cs typeface="Arial"/>
            </a:endParaRPr>
          </a:p>
          <a:p>
            <a:pPr indent="179705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Arial"/>
              </a:rPr>
              <a:t>7. Результат сложения. (сумма)</a:t>
            </a:r>
            <a:endParaRPr lang="ru-RU" sz="1600" dirty="0">
              <a:effectLst/>
              <a:latin typeface="Calibri"/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95573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C:\Users\ксю\Desktop\img0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88640"/>
            <a:ext cx="7200799" cy="61926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17980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332656"/>
            <a:ext cx="3672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Составление вопроса или вопросов к условию задачи</a:t>
            </a:r>
            <a:endParaRPr lang="ru-RU" b="1" dirty="0"/>
          </a:p>
        </p:txBody>
      </p:sp>
      <p:pic>
        <p:nvPicPr>
          <p:cNvPr id="5" name="Рисунок 4" descr="C:\Users\ксю\Desktop\img5 (1)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052736"/>
            <a:ext cx="5048250" cy="2105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ксю\Downloads\2022-04-23_14-29-17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620" y="4725144"/>
            <a:ext cx="5343500" cy="172819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323528" y="4149080"/>
            <a:ext cx="4335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Составление нескольких вопросов</a:t>
            </a:r>
            <a:endParaRPr lang="ru-RU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076056" y="1124744"/>
            <a:ext cx="36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Составление вопроса, уже обозначенного словом «сколько»</a:t>
            </a:r>
            <a:endParaRPr lang="ru-RU" b="1" dirty="0"/>
          </a:p>
        </p:txBody>
      </p:sp>
      <p:pic>
        <p:nvPicPr>
          <p:cNvPr id="9" name="Рисунок 8" descr="C:\Users\ксю\Downloads\2022-04-23_14-21-30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086878"/>
            <a:ext cx="4572000" cy="17741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04298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9552" y="476672"/>
            <a:ext cx="4104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Составление текста задачи по рисунку</a:t>
            </a:r>
            <a:endParaRPr lang="ru-RU" b="1" dirty="0"/>
          </a:p>
        </p:txBody>
      </p:sp>
      <p:pic>
        <p:nvPicPr>
          <p:cNvPr id="5" name="Рисунок 4" descr="C:\Users\ксю\Desktop\img16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52736"/>
            <a:ext cx="4657725" cy="348615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5148064" y="661338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181818"/>
                </a:solidFill>
                <a:effectLst/>
                <a:latin typeface="Times New Roman"/>
                <a:ea typeface="Times New Roman"/>
              </a:rPr>
              <a:t>Работа над решенной задачей</a:t>
            </a:r>
            <a:r>
              <a:rPr lang="ru-RU" i="1" dirty="0" smtClean="0">
                <a:solidFill>
                  <a:srgbClr val="181818"/>
                </a:solidFill>
                <a:effectLst/>
                <a:latin typeface="Times New Roman"/>
                <a:ea typeface="Times New Roman"/>
              </a:rPr>
              <a:t> </a:t>
            </a:r>
            <a:endParaRPr lang="ru-RU" dirty="0"/>
          </a:p>
        </p:txBody>
      </p:sp>
      <p:pic>
        <p:nvPicPr>
          <p:cNvPr id="7" name="Рисунок 6" descr="C:\Users\ксю\Downloads\2022-04-23_14-35-07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196752"/>
            <a:ext cx="3456384" cy="319811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2267744" y="4725144"/>
            <a:ext cx="4320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Представление ситуации, описанной в задаче, в реальной жизни.</a:t>
            </a:r>
            <a:endParaRPr lang="ru-RU" b="1" dirty="0"/>
          </a:p>
        </p:txBody>
      </p:sp>
      <p:pic>
        <p:nvPicPr>
          <p:cNvPr id="9" name="Рисунок 8" descr="C:\Users\ксю\Downloads\2022-04-23_14-40-43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5517232"/>
            <a:ext cx="5472608" cy="10801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675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/>
              <a:t>Интерактивные образовательные платформы</a:t>
            </a:r>
            <a:endParaRPr lang="ru-RU" sz="32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1052736"/>
            <a:ext cx="2880320" cy="236738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509702"/>
            <a:ext cx="4204947" cy="270061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9" y="3576684"/>
            <a:ext cx="4067944" cy="193348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0613" y="4293096"/>
            <a:ext cx="4802358" cy="2362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525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/>
          <a:lstStyle/>
          <a:p>
            <a:r>
              <a:rPr lang="ru-RU" sz="2800" b="1" dirty="0" smtClean="0"/>
              <a:t>Практические рекомендации</a:t>
            </a: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124744"/>
            <a:ext cx="8229600" cy="4525963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chemeClr val="tx1"/>
                </a:solidFill>
              </a:rPr>
              <a:t>Объясняйте математические понятия с помощью предметных </a:t>
            </a:r>
            <a:r>
              <a:rPr lang="ru-RU" sz="3600" b="1" dirty="0" smtClean="0">
                <a:solidFill>
                  <a:schemeClr val="tx1"/>
                </a:solidFill>
              </a:rPr>
              <a:t>действий</a:t>
            </a:r>
          </a:p>
          <a:p>
            <a:r>
              <a:rPr lang="ru-RU" sz="3600" b="1" dirty="0">
                <a:solidFill>
                  <a:schemeClr val="tx1"/>
                </a:solidFill>
              </a:rPr>
              <a:t>Играйте в математические </a:t>
            </a:r>
            <a:r>
              <a:rPr lang="ru-RU" sz="3600" b="1" dirty="0" smtClean="0">
                <a:solidFill>
                  <a:schemeClr val="tx1"/>
                </a:solidFill>
              </a:rPr>
              <a:t>игры</a:t>
            </a:r>
          </a:p>
          <a:p>
            <a:r>
              <a:rPr lang="ru-RU" sz="3600" b="1" dirty="0">
                <a:solidFill>
                  <a:schemeClr val="tx1"/>
                </a:solidFill>
              </a:rPr>
              <a:t>Давайте жизненные </a:t>
            </a:r>
            <a:r>
              <a:rPr lang="ru-RU" sz="3600" b="1" dirty="0" smtClean="0">
                <a:solidFill>
                  <a:schemeClr val="tx1"/>
                </a:solidFill>
              </a:rPr>
              <a:t>задания</a:t>
            </a:r>
          </a:p>
          <a:p>
            <a:r>
              <a:rPr lang="ru-RU" sz="3600" b="1" dirty="0">
                <a:solidFill>
                  <a:schemeClr val="tx1"/>
                </a:solidFill>
              </a:rPr>
              <a:t>Подключайте </a:t>
            </a:r>
            <a:r>
              <a:rPr lang="ru-RU" sz="3600" b="1" dirty="0" smtClean="0">
                <a:solidFill>
                  <a:schemeClr val="tx1"/>
                </a:solidFill>
              </a:rPr>
              <a:t>родителей</a:t>
            </a:r>
          </a:p>
          <a:p>
            <a:r>
              <a:rPr lang="ru-RU" sz="3600" b="1" dirty="0">
                <a:solidFill>
                  <a:schemeClr val="tx1"/>
                </a:solidFill>
              </a:rPr>
              <a:t>Используйте цифровые платформы</a:t>
            </a:r>
            <a:endParaRPr lang="ru-RU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3444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3539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2800" b="1" dirty="0" smtClean="0"/>
              <a:t>Под математической грамотностью понимается способность учащихся : </a:t>
            </a: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indent="180340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  <a:cs typeface="Arial"/>
              </a:rPr>
              <a:t>распознавать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Arial"/>
              </a:rPr>
              <a:t>проблемы, которые возникают в окружающей действительности и могут  быть решены средствами математики;</a:t>
            </a:r>
            <a:b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Arial"/>
              </a:rPr>
            </a:b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  <a:cs typeface="Arial"/>
              </a:rPr>
              <a:t>• формировать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Arial"/>
              </a:rPr>
              <a:t>эти проблемы на языке математики;</a:t>
            </a:r>
            <a:b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Arial"/>
              </a:rPr>
            </a:b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  <a:cs typeface="Arial"/>
              </a:rPr>
              <a:t>• решать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Arial"/>
              </a:rPr>
              <a:t>эти проблемы, используя математические факты и методы;</a:t>
            </a:r>
            <a:b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Arial"/>
              </a:rPr>
            </a:b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  <a:cs typeface="Arial"/>
              </a:rPr>
              <a:t>• анализировать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Arial"/>
              </a:rPr>
              <a:t>и использовать математические методы решения;</a:t>
            </a:r>
            <a:b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Arial"/>
              </a:rPr>
            </a:b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  <a:cs typeface="Arial"/>
              </a:rPr>
              <a:t>• интерпретировать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Arial"/>
              </a:rPr>
              <a:t>полученные результаты с учетом поставленной проблемы;</a:t>
            </a:r>
            <a:b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Arial"/>
              </a:rPr>
            </a:b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  <a:cs typeface="Arial"/>
              </a:rPr>
              <a:t>• формулировать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Arial"/>
              </a:rPr>
              <a:t>и записывать результаты решения.</a:t>
            </a:r>
            <a:endParaRPr lang="ru-RU" sz="2000" dirty="0">
              <a:latin typeface="Calibri"/>
              <a:ea typeface="Calibri"/>
              <a:cs typeface="Arial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9196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 smtClean="0"/>
              <a:t>Формирование математической грамотности младшего школьника:</a:t>
            </a:r>
            <a:endParaRPr lang="ru-RU" sz="2800" b="1" dirty="0"/>
          </a:p>
        </p:txBody>
      </p:sp>
      <p:sp>
        <p:nvSpPr>
          <p:cNvPr id="4" name="Овал 3"/>
          <p:cNvSpPr/>
          <p:nvPr/>
        </p:nvSpPr>
        <p:spPr>
          <a:xfrm>
            <a:off x="3635896" y="3068960"/>
            <a:ext cx="2088232" cy="17281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 smtClean="0"/>
              <a:t>МГ</a:t>
            </a:r>
            <a:endParaRPr lang="ru-RU" sz="66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34062" y="3854769"/>
            <a:ext cx="2160240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Учебник</a:t>
            </a:r>
            <a:endParaRPr lang="ru-RU" sz="2400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8281" y="5221354"/>
            <a:ext cx="4052587" cy="1072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4" name="Группа 13"/>
          <p:cNvGrpSpPr/>
          <p:nvPr/>
        </p:nvGrpSpPr>
        <p:grpSpPr>
          <a:xfrm>
            <a:off x="260063" y="5045569"/>
            <a:ext cx="3375833" cy="1183230"/>
            <a:chOff x="260063" y="5199859"/>
            <a:chExt cx="3375833" cy="1183230"/>
          </a:xfrm>
        </p:grpSpPr>
        <p:pic>
          <p:nvPicPr>
            <p:cNvPr id="1031" name="Picture 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0063" y="5199859"/>
              <a:ext cx="3375833" cy="11521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602081" y="5305871"/>
              <a:ext cx="2962741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b="1" dirty="0" smtClean="0">
                  <a:solidFill>
                    <a:schemeClr val="bg1"/>
                  </a:solidFill>
                </a:rPr>
                <a:t>Программа внеурочной деятельности «Занимательные вопросы математики»</a:t>
              </a:r>
              <a:endParaRPr lang="ru-RU" sz="1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467544" y="2060848"/>
            <a:ext cx="2195513" cy="830997"/>
            <a:chOff x="1107770" y="2278811"/>
            <a:chExt cx="2195513" cy="830997"/>
          </a:xfrm>
        </p:grpSpPr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7770" y="2319659"/>
              <a:ext cx="2195513" cy="749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>
              <a:off x="1212076" y="2278811"/>
              <a:ext cx="198690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 smtClean="0">
                  <a:solidFill>
                    <a:schemeClr val="bg1"/>
                  </a:solidFill>
                </a:rPr>
                <a:t>Рабочие тетради</a:t>
              </a:r>
              <a:endParaRPr lang="ru-RU" sz="2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4499992" y="1779098"/>
            <a:ext cx="2749312" cy="915211"/>
            <a:chOff x="3995936" y="1916888"/>
            <a:chExt cx="2681646" cy="915211"/>
          </a:xfrm>
        </p:grpSpPr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5936" y="1916888"/>
              <a:ext cx="2681646" cy="9152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TextBox 11"/>
            <p:cNvSpPr txBox="1"/>
            <p:nvPr/>
          </p:nvSpPr>
          <p:spPr>
            <a:xfrm>
              <a:off x="4222664" y="1958994"/>
              <a:ext cx="219551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b="1" dirty="0" smtClean="0">
                  <a:solidFill>
                    <a:schemeClr val="bg1"/>
                  </a:solidFill>
                </a:rPr>
                <a:t>Коррекционно-развивающая работа</a:t>
              </a:r>
              <a:endParaRPr lang="ru-RU" sz="1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6677582" y="3465509"/>
            <a:ext cx="2195513" cy="749300"/>
            <a:chOff x="6677582" y="3123927"/>
            <a:chExt cx="2195513" cy="749300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77582" y="3123927"/>
              <a:ext cx="2195513" cy="749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" name="TextBox 12"/>
            <p:cNvSpPr txBox="1"/>
            <p:nvPr/>
          </p:nvSpPr>
          <p:spPr>
            <a:xfrm>
              <a:off x="6745248" y="3267744"/>
              <a:ext cx="206017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2400" b="1" dirty="0" smtClean="0">
                  <a:solidFill>
                    <a:schemeClr val="bg1"/>
                  </a:solidFill>
                </a:rPr>
                <a:t>Олимпиады</a:t>
              </a:r>
              <a:endParaRPr lang="ru-RU" sz="2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6228184" y="59492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5076056" y="5342268"/>
            <a:ext cx="37970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Работа с </a:t>
            </a:r>
            <a:r>
              <a:rPr lang="ru-RU" sz="1600" b="1" dirty="0" err="1" smtClean="0">
                <a:solidFill>
                  <a:schemeClr val="bg1"/>
                </a:solidFill>
              </a:rPr>
              <a:t>интеракативными</a:t>
            </a:r>
            <a:r>
              <a:rPr lang="ru-RU" sz="1600" b="1" dirty="0" smtClean="0">
                <a:solidFill>
                  <a:schemeClr val="bg1"/>
                </a:solidFill>
              </a:rPr>
              <a:t> образовательными платформами (</a:t>
            </a:r>
            <a:r>
              <a:rPr lang="ru-RU" sz="1600" b="1" dirty="0" err="1" smtClean="0">
                <a:solidFill>
                  <a:schemeClr val="bg1"/>
                </a:solidFill>
              </a:rPr>
              <a:t>Учи.ру</a:t>
            </a:r>
            <a:r>
              <a:rPr lang="ru-RU" sz="1600" b="1" dirty="0" smtClean="0">
                <a:solidFill>
                  <a:schemeClr val="bg1"/>
                </a:solidFill>
              </a:rPr>
              <a:t>, </a:t>
            </a:r>
            <a:r>
              <a:rPr lang="ru-RU" sz="1600" b="1" dirty="0" err="1" smtClean="0">
                <a:solidFill>
                  <a:schemeClr val="bg1"/>
                </a:solidFill>
              </a:rPr>
              <a:t>Я.Учебник</a:t>
            </a:r>
            <a:r>
              <a:rPr lang="ru-RU" sz="1600" b="1" dirty="0" smtClean="0">
                <a:solidFill>
                  <a:schemeClr val="bg1"/>
                </a:solidFill>
              </a:rPr>
              <a:t>)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22" name="Стрелка вправо 21"/>
          <p:cNvSpPr/>
          <p:nvPr/>
        </p:nvSpPr>
        <p:spPr>
          <a:xfrm rot="1909290">
            <a:off x="2735519" y="2887205"/>
            <a:ext cx="841594" cy="385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право 22"/>
          <p:cNvSpPr/>
          <p:nvPr/>
        </p:nvSpPr>
        <p:spPr>
          <a:xfrm>
            <a:off x="2931009" y="4041274"/>
            <a:ext cx="684515" cy="3958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право 23"/>
          <p:cNvSpPr/>
          <p:nvPr/>
        </p:nvSpPr>
        <p:spPr>
          <a:xfrm rot="19544051">
            <a:off x="3583864" y="4858922"/>
            <a:ext cx="715751" cy="3544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право 24"/>
          <p:cNvSpPr/>
          <p:nvPr/>
        </p:nvSpPr>
        <p:spPr>
          <a:xfrm rot="12444795">
            <a:off x="5385375" y="4676146"/>
            <a:ext cx="730327" cy="39951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трелка вправо 25"/>
          <p:cNvSpPr/>
          <p:nvPr/>
        </p:nvSpPr>
        <p:spPr>
          <a:xfrm rot="10800000">
            <a:off x="5857896" y="3609326"/>
            <a:ext cx="730327" cy="3237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трелка вправо 26"/>
          <p:cNvSpPr/>
          <p:nvPr/>
        </p:nvSpPr>
        <p:spPr>
          <a:xfrm rot="8156040">
            <a:off x="5467839" y="2888618"/>
            <a:ext cx="648072" cy="3183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0499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 smtClean="0"/>
              <a:t>Формула математической грамотности:</a:t>
            </a: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065315"/>
          </a:xfrm>
        </p:spPr>
        <p:txBody>
          <a:bodyPr/>
          <a:lstStyle/>
          <a:p>
            <a:pPr marL="0" indent="0" algn="ctr">
              <a:buNone/>
            </a:pPr>
            <a:r>
              <a:rPr lang="ru-RU" sz="4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«ОВЛАДЕНИЕ </a:t>
            </a:r>
            <a:r>
              <a:rPr lang="ru-RU" sz="4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УСВОЕНИЕ </a:t>
            </a:r>
            <a:r>
              <a:rPr lang="ru-RU" sz="4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ПРИМЕНЕНИЕ ЗНАНИЙ</a:t>
            </a:r>
          </a:p>
          <a:p>
            <a:pPr marL="0" indent="0" algn="ctr">
              <a:buNone/>
            </a:pPr>
            <a:r>
              <a:rPr lang="ru-RU" sz="4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ПРАКТИКЕ»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17888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C:\Users\Андрей\Desktop\default1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65556">
            <a:off x="3739713" y="3626045"/>
            <a:ext cx="2023794" cy="2419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 smtClean="0"/>
              <a:t>Модель формирования и развития грамотности:</a:t>
            </a: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32040" y="1600201"/>
            <a:ext cx="3754760" cy="2764904"/>
          </a:xfrm>
        </p:spPr>
        <p:txBody>
          <a:bodyPr/>
          <a:lstStyle/>
          <a:p>
            <a:pPr marL="0" lvl="0" indent="0" algn="ctr"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ru-RU" altLang="ru-RU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Дерево</a:t>
            </a:r>
            <a:r>
              <a:rPr lang="ru-RU" alt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altLang="ru-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функционально грамотная личность</a:t>
            </a:r>
          </a:p>
          <a:p>
            <a:pPr marL="0" lvl="0" indent="0" algn="ctr"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ru-RU" altLang="ru-RU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Вода</a:t>
            </a:r>
            <a:r>
              <a:rPr lang="ru-RU" alt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altLang="ru-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педагогические технологии</a:t>
            </a:r>
          </a:p>
          <a:p>
            <a:pPr marL="0" lvl="0" indent="0" algn="ctr"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ru-RU" altLang="ru-RU" b="1" dirty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Яблочки</a:t>
            </a:r>
            <a:r>
              <a:rPr lang="ru-RU" altLang="ru-RU" dirty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altLang="ru-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ключевые компетенции</a:t>
            </a:r>
          </a:p>
          <a:p>
            <a:pPr marL="0" lvl="0" indent="0" algn="ctr"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ru-RU" altLang="ru-RU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Лейка </a:t>
            </a:r>
            <a:r>
              <a:rPr lang="ru-RU" altLang="ru-RU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alt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учитель </a:t>
            </a:r>
          </a:p>
          <a:p>
            <a:endParaRPr lang="ru-RU" dirty="0"/>
          </a:p>
        </p:txBody>
      </p:sp>
      <p:pic>
        <p:nvPicPr>
          <p:cNvPr id="4" name="Picture 10" descr="C:\Users\Андрей\Desktop\10901655-nzn-n-n--n--n------n------n--nzn--n--------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556792"/>
            <a:ext cx="3457575" cy="4639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0953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/>
          <a:lstStyle/>
          <a:p>
            <a:r>
              <a:rPr lang="ru-RU" sz="2800" b="1" dirty="0" smtClean="0"/>
              <a:t>Формирование логической мышления</a:t>
            </a:r>
            <a:endParaRPr lang="ru-RU" sz="28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81" t="26032" r="12963" b="33333"/>
          <a:stretch/>
        </p:blipFill>
        <p:spPr>
          <a:xfrm>
            <a:off x="395536" y="1412776"/>
            <a:ext cx="2880320" cy="206544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5536" y="1052736"/>
            <a:ext cx="29523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Математические ребусы</a:t>
            </a:r>
            <a:endParaRPr lang="ru-RU" sz="1600" b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88" t="34057" r="26879" b="36013"/>
          <a:stretch/>
        </p:blipFill>
        <p:spPr>
          <a:xfrm>
            <a:off x="5170512" y="3766714"/>
            <a:ext cx="3158191" cy="247968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506216" y="3293550"/>
            <a:ext cx="26342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Логические цепочки</a:t>
            </a:r>
            <a:endParaRPr lang="ru-RU" b="1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45" t="20601" r="20371" b="21746"/>
          <a:stretch/>
        </p:blipFill>
        <p:spPr>
          <a:xfrm rot="5400000">
            <a:off x="1165809" y="3553386"/>
            <a:ext cx="2254802" cy="368911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997718" y="3901210"/>
            <a:ext cx="2863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Магические квадраты</a:t>
            </a:r>
            <a:endParaRPr lang="ru-RU" b="1" dirty="0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428640"/>
            <a:ext cx="3640459" cy="1383182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5148064" y="1045853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Загадки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166715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16" y="692696"/>
            <a:ext cx="3707904" cy="27809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80592" y="195410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Задачи в стихах</a:t>
            </a:r>
            <a:endParaRPr lang="ru-RU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51" t="8235" r="5001" b="12699"/>
          <a:stretch/>
        </p:blipFill>
        <p:spPr>
          <a:xfrm>
            <a:off x="4355976" y="692696"/>
            <a:ext cx="3642522" cy="278092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57057" y="238029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Головоломки</a:t>
            </a:r>
            <a:endParaRPr lang="ru-RU" b="1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6039" y="4229282"/>
            <a:ext cx="3137048" cy="235278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4077072"/>
            <a:ext cx="2176562" cy="238018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871146" y="3536785"/>
            <a:ext cx="2029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Кроссворды</a:t>
            </a:r>
            <a:endParaRPr lang="ru-RU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899592" y="3582951"/>
            <a:ext cx="3785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Геометрический материал со счетными палочками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263000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372942" cy="792088"/>
          </a:xfrm>
        </p:spPr>
        <p:txBody>
          <a:bodyPr/>
          <a:lstStyle/>
          <a:p>
            <a:r>
              <a:rPr lang="ru-RU" sz="2800" b="1" dirty="0" smtClean="0">
                <a:solidFill>
                  <a:schemeClr val="tx1"/>
                </a:solidFill>
              </a:rPr>
              <a:t>Нестандартные задачи</a:t>
            </a:r>
            <a:endParaRPr lang="ru-RU" sz="2800" b="1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922" y="1795365"/>
            <a:ext cx="4097627" cy="3073220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2195736" y="908720"/>
            <a:ext cx="4834880" cy="72197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solidFill>
                  <a:schemeClr val="tx1"/>
                </a:solidFill>
              </a:rPr>
              <a:t>Задачи на смекалку</a:t>
            </a:r>
            <a:endParaRPr lang="ru-RU" sz="2400" b="1" dirty="0">
              <a:solidFill>
                <a:schemeClr val="tx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16"/>
          <a:stretch/>
        </p:blipFill>
        <p:spPr>
          <a:xfrm>
            <a:off x="3923928" y="3933056"/>
            <a:ext cx="5292080" cy="3055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148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24744"/>
          </a:xfrm>
        </p:spPr>
        <p:txBody>
          <a:bodyPr/>
          <a:lstStyle/>
          <a:p>
            <a:r>
              <a:rPr lang="ru-RU" sz="2800" b="1" dirty="0">
                <a:solidFill>
                  <a:schemeClr val="tx1"/>
                </a:solidFill>
              </a:rPr>
              <a:t>Задачи с недостающими и избыточными данными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62"/>
          <a:stretch/>
        </p:blipFill>
        <p:spPr>
          <a:xfrm>
            <a:off x="158754" y="1326232"/>
            <a:ext cx="4752528" cy="2453680"/>
          </a:xfrm>
          <a:prstGeom prst="rect">
            <a:avLst/>
          </a:prstGeom>
        </p:spPr>
      </p:pic>
      <p:pic>
        <p:nvPicPr>
          <p:cNvPr id="7" name="shape102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789040"/>
            <a:ext cx="5268069" cy="29523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02806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138</TotalTime>
  <Words>375</Words>
  <Application>Microsoft Office PowerPoint</Application>
  <PresentationFormat>Экран (4:3)</PresentationFormat>
  <Paragraphs>75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4" baseType="lpstr">
      <vt:lpstr>Arial</vt:lpstr>
      <vt:lpstr>Calibri</vt:lpstr>
      <vt:lpstr>Century Gothic</vt:lpstr>
      <vt:lpstr>Courier New</vt:lpstr>
      <vt:lpstr>Palatino Linotype</vt:lpstr>
      <vt:lpstr>Times New Roman</vt:lpstr>
      <vt:lpstr>Исполнительная</vt:lpstr>
      <vt:lpstr>Практики формирования математической грамотности в урочной деятельности</vt:lpstr>
      <vt:lpstr>Под математической грамотностью понимается способность учащихся : </vt:lpstr>
      <vt:lpstr>Формирование математической грамотности младшего школьника:</vt:lpstr>
      <vt:lpstr>Формула математической грамотности:</vt:lpstr>
      <vt:lpstr>Модель формирования и развития грамотности:</vt:lpstr>
      <vt:lpstr>Формирование логической мышления</vt:lpstr>
      <vt:lpstr>Презентация PowerPoint</vt:lpstr>
      <vt:lpstr>Нестандартные задачи</vt:lpstr>
      <vt:lpstr>Задачи с недостающими и избыточными данными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Интерактивные образовательные платформы</vt:lpstr>
      <vt:lpstr>Практические рекомендации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Практики формирования математической грамотности в урочной деятельности</dc:title>
  <dc:creator>ксю</dc:creator>
  <cp:lastModifiedBy>Пользователь</cp:lastModifiedBy>
  <cp:revision>15</cp:revision>
  <dcterms:created xsi:type="dcterms:W3CDTF">2022-04-23T12:08:59Z</dcterms:created>
  <dcterms:modified xsi:type="dcterms:W3CDTF">2022-06-11T12:17:35Z</dcterms:modified>
</cp:coreProperties>
</file>